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72" r:id="rId11"/>
    <p:sldId id="265" r:id="rId12"/>
    <p:sldId id="271" r:id="rId13"/>
    <p:sldId id="266" r:id="rId14"/>
    <p:sldId id="267" r:id="rId15"/>
    <p:sldId id="268" r:id="rId16"/>
    <p:sldId id="269"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6"/>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prstGeom prst="rect">
            <a:avLst/>
          </a:prstGeom>
        </p:spPr>
        <p:txBody>
          <a:bodyPr/>
          <a:lstStyle/>
          <a:p>
            <a:endParaRPr/>
          </a:p>
        </p:txBody>
      </p:sp>
      <p:sp>
        <p:nvSpPr>
          <p:cNvPr id="125" name="Shape 125"/>
          <p:cNvSpPr>
            <a:spLocks noGrp="1"/>
          </p:cNvSpPr>
          <p:nvPr>
            <p:ph type="body" sz="quarter" idx="1"/>
          </p:nvPr>
        </p:nvSpPr>
        <p:spPr>
          <a:prstGeom prst="rect">
            <a:avLst/>
          </a:prstGeom>
        </p:spPr>
        <p:txBody>
          <a:bodyPr/>
          <a:lstStyle/>
          <a:p>
            <a:pPr>
              <a:defRPr b="1"/>
            </a:pPr>
            <a:r>
              <a:t>Problem = Motivation, Objective, Goals</a:t>
            </a:r>
          </a:p>
          <a:p>
            <a:pPr>
              <a:defRPr b="1"/>
            </a:pPr>
            <a:r>
              <a:t>An email exchange with a client</a:t>
            </a:r>
          </a:p>
          <a:p>
            <a:r>
              <a:t>Chad, Cliff and Roberto -</a:t>
            </a:r>
          </a:p>
          <a:p>
            <a:r>
              <a:t>It was great to meet with you and chat at the event where we recently met and had a nice chat. We’d love to take some next steps to see if working together is something that would make sense for both parties.</a:t>
            </a:r>
          </a:p>
          <a:p>
            <a:r>
              <a:t>As we mentioned, we are interested in harnessing the power of data and analytics to optimize the effectiveness of our street team work, which is a significant portion of our fundraising efforts.</a:t>
            </a:r>
          </a:p>
          <a:p>
            <a:r>
              <a:t>WomenTechWomenYes (WTWY) has an annual gala at the beginning of the summer each year. As we are new and inclusive organization, we try to do double duty with the gala both to fill our event space with individuals passionate about increasing the participation of women in technology, and to concurrently build awareness and reach.</a:t>
            </a:r>
          </a:p>
          <a:p>
            <a:r>
              <a:t>To this end we place street teams at entrances to subway stations. The street teams collect email addresses and those who sign up are sent free tickets to our gala.</a:t>
            </a:r>
          </a:p>
          <a:p>
            <a:r>
              <a:t>Where we’d like to solicit your engagement is to use MTA subway data, which as I’m sure you know is available freely from the city, to help us optimize the placement of our street teams, such that we can gather the most signatures, ideally from those who will attend the gala and contribute to our cause.</a:t>
            </a:r>
          </a:p>
          <a:p>
            <a:r>
              <a:t>The ball is in your court now—do you think this is something that would be feasible for your group? From there we can explore what kind of an engagement would make sense for all of us.</a:t>
            </a:r>
          </a:p>
          <a:p>
            <a:r>
              <a:t>Best,</a:t>
            </a:r>
          </a:p>
          <a:p>
            <a:r>
              <a:t>Karrine and Dahlia</a:t>
            </a:r>
          </a:p>
          <a:p>
            <a:r>
              <a:t>WTWY International</a:t>
            </a:r>
          </a:p>
          <a:p>
            <a:endParaRPr/>
          </a:p>
          <a:p>
            <a:pPr>
              <a:defRPr b="1"/>
            </a:pPr>
            <a:r>
              <a:t>Draft Proposal:</a:t>
            </a:r>
          </a:p>
          <a:p>
            <a:pPr>
              <a:defRPr b="1"/>
            </a:pPr>
            <a:r>
              <a:t>WTWY street teams</a:t>
            </a:r>
          </a:p>
          <a:p>
            <a:pPr>
              <a:defRPr b="1"/>
            </a:pPr>
            <a:r>
              <a:t>Problem statement:</a:t>
            </a:r>
          </a:p>
          <a:p>
            <a:r>
              <a:t>WTWY needs to optimize their street teams so that they can get the most email signups for their annual OMGYN Gala. Ideally, the email signups will convert at a high rate to gala attendees, and among attendees, many will make contributions to WTWY.</a:t>
            </a:r>
          </a:p>
          <a:p>
            <a:r>
              <a:t>MTA data obtained from the NYC Data Portal provides rich information about the travel patterns of New Yorkers -- using this information, can we create a street team deployment plan that will optimize WTWY’s resources toward achieving their goals?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prstGeom prst="rect">
            <a:avLst/>
          </a:prstGeom>
        </p:spPr>
        <p:txBody>
          <a:bodyPr/>
          <a:lstStyle/>
          <a:p>
            <a:endParaRPr/>
          </a:p>
        </p:txBody>
      </p:sp>
      <p:sp>
        <p:nvSpPr>
          <p:cNvPr id="131" name="Shape 131"/>
          <p:cNvSpPr>
            <a:spLocks noGrp="1"/>
          </p:cNvSpPr>
          <p:nvPr>
            <p:ph type="body" sz="quarter" idx="1"/>
          </p:nvPr>
        </p:nvSpPr>
        <p:spPr>
          <a:prstGeom prst="rect">
            <a:avLst/>
          </a:prstGeom>
        </p:spPr>
        <p:txBody>
          <a:bodyPr/>
          <a:lstStyle/>
          <a:p>
            <a:r>
              <a:t>Karrine &amp; Dahlia -</a:t>
            </a:r>
          </a:p>
          <a:p>
            <a:r>
              <a:t>Hope you are well! We pulled the mta data from the public data portal and ran some initial feasibility analyses. Check out the attached document. With the MTA data alone, we can definitely help you to find places to deploy your teams to access the most people per day. We also included a few more ideas of different scales that would greatly improve the effectiveness our analyses could have toward achieving your goals.</a:t>
            </a:r>
          </a:p>
          <a:p>
            <a:r>
              <a:t>Let us know what you think—we can set up a call to go through this with you, maybe this Thursday or Friday after 3?</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1-2 Slides</a:t>
            </a:r>
          </a:p>
          <a:p>
            <a:r>
              <a:t>Data, Models, Metrics, Tools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prstGeom prst="rect">
            <a:avLst/>
          </a:prstGeom>
        </p:spPr>
        <p:txBody>
          <a:bodyPr/>
          <a:lstStyle/>
          <a:p>
            <a:endParaRPr/>
          </a:p>
        </p:txBody>
      </p:sp>
      <p:sp>
        <p:nvSpPr>
          <p:cNvPr id="141" name="Shape 141"/>
          <p:cNvSpPr>
            <a:spLocks noGrp="1"/>
          </p:cNvSpPr>
          <p:nvPr>
            <p:ph type="body" sz="quarter" idx="1"/>
          </p:nvPr>
        </p:nvSpPr>
        <p:spPr>
          <a:prstGeom prst="rect">
            <a:avLst/>
          </a:prstGeom>
        </p:spPr>
        <p:txBody>
          <a:bodyPr/>
          <a:lstStyle/>
          <a:p>
            <a:pPr>
              <a:defRPr b="1"/>
            </a:pPr>
            <a:r>
              <a:t>Preliminary results:</a:t>
            </a:r>
          </a:p>
          <a:p>
            <a:r>
              <a:t>Here are some preliminary results we found, as a taste of what we can do.</a:t>
            </a:r>
          </a:p>
          <a:p>
            <a:r>
              <a:t>Most overall traffic:</a:t>
            </a:r>
          </a:p>
          <a:p>
            <a:r>
              <a:t>Let’s start at the start and simply see where the most traffic is. This has a lot of assumptions baked into it, so we’ll examine these and refine our recommendations as we continue.</a:t>
            </a:r>
          </a:p>
          <a:p>
            <a:r>
              <a:t>Top five stations in terms of average daily turnstile entrances:</a:t>
            </a:r>
          </a:p>
          <a:p>
            <a:r>
              <a:t>34th St - Penn Station</a:t>
            </a:r>
          </a:p>
          <a:p>
            <a:r>
              <a:t>42nd St - Grand Central Station</a:t>
            </a:r>
          </a:p>
          <a:p>
            <a:r>
              <a:t>34th St - Herald Square</a:t>
            </a:r>
          </a:p>
          <a:p>
            <a:r>
              <a:t>14th St - Union Sq</a:t>
            </a:r>
          </a:p>
          <a:p>
            <a:r>
              <a:t>42nd St - Times Sq</a:t>
            </a:r>
          </a:p>
          <a:p>
            <a:r>
              <a:t>[make a table or chart to put here instead of list]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Stations: by Average Daily Turnstile “Entrances”</a:t>
            </a:r>
          </a:p>
          <a:p>
            <a:r>
              <a:t>Technology Companies (sample of 15): by square footage</a:t>
            </a:r>
          </a:p>
          <a:p>
            <a:r>
              <a:t>Technology Schools (NYC, CUNY [</a:t>
            </a:r>
            <a:r>
              <a:rPr b="1"/>
              <a:t>New York City</a:t>
            </a:r>
            <a:r>
              <a:t> College of </a:t>
            </a:r>
            <a:r>
              <a:rPr b="1"/>
              <a:t>Technology, NYIT</a:t>
            </a:r>
            <a:r>
              <a:t>]): by student population size </a:t>
            </a:r>
          </a:p>
          <a:p>
            <a:endParaRPr/>
          </a:p>
          <a:p>
            <a:endParaRPr/>
          </a:p>
          <a:p>
            <a:endParaRPr/>
          </a:p>
          <a:p>
            <a:r>
              <a:t>We can also break this down by day:</a:t>
            </a:r>
          </a:p>
          <a:p>
            <a:r>
              <a:t>[chart or table broken down by day] Can we filter out the tourists?</a:t>
            </a:r>
          </a:p>
          <a:p>
            <a:r>
              <a:t>So far, this assumes that any subway rider is equally likely to sign up for the Gala email list. Of course, this is not the case. There are a number of ways to narrow down stations to those that would maximize the number of people aligned with the ideals of WTWY, many of which would involve external data sources. But we wanted to see what we could do with the MTA data alone.</a:t>
            </a:r>
          </a:p>
          <a:p>
            <a:r>
              <a:t>One thing we thought would be helpful would be to find stations where the number of tourists is low (people who will not be around to attend the Gala) and most riders are native New Yorkers (people who will). Stations that are used primarily for commuting will have many more native residents than those that are popular tourist locations.</a:t>
            </a:r>
          </a:p>
          <a:p>
            <a:r>
              <a:t>We identified in the data a signature of commuter travel: stations with high and consistent usage on weekdays, and low utilization on the weekend [a]. Stations that are popular with tourists have less of a difference between weekend and weekday travel [b], or are much more chaotic and event-based [c].</a:t>
            </a:r>
          </a:p>
          <a:p>
            <a:r>
              <a:t>[insert examples a,b,c] Combining overall ridership with commuting patterns, we can build you a prioritized list of stations that will give you the most native New Yorkers per street team unit. This can easily be broken down by day, in case there are slight differences among weekdays.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endParaRPr/>
          </a:p>
        </p:txBody>
      </p:sp>
      <p:sp>
        <p:nvSpPr>
          <p:cNvPr id="155" name="Shape 155"/>
          <p:cNvSpPr>
            <a:spLocks noGrp="1"/>
          </p:cNvSpPr>
          <p:nvPr>
            <p:ph type="body" sz="quarter" idx="1"/>
          </p:nvPr>
        </p:nvSpPr>
        <p:spPr>
          <a:prstGeom prst="rect">
            <a:avLst/>
          </a:prstGeom>
        </p:spPr>
        <p:txBody>
          <a:bodyPr/>
          <a:lstStyle/>
          <a:p>
            <a:r>
              <a:t>Email addresses – find where past attendees/contributors are coming from and connect with their organizations’ leadership, if applicable</a:t>
            </a:r>
          </a:p>
          <a:p>
            <a:endParaRPr/>
          </a:p>
          <a:p>
            <a:endParaRPr/>
          </a:p>
          <a:p>
            <a:pPr>
              <a:defRPr b="1"/>
            </a:pPr>
            <a:r>
              <a:t>What else we could do:</a:t>
            </a:r>
          </a:p>
          <a:p>
            <a:r>
              <a:t>More fun with MTA data</a:t>
            </a:r>
          </a:p>
          <a:p>
            <a:r>
              <a:t>For this feasibility analysis, we collapsed data to the day and station. This gives us some great information for daily scheduling. We can additionally break this data down into morning and evening ridership, or even the mid-day (lunch hour) interval.</a:t>
            </a:r>
          </a:p>
          <a:p>
            <a:r>
              <a:t>We also noticed that the top stations have much much greater volume than other stations that are still very high up on the list. With more information about the size of your street team force and the number of workers per team, we can build a model that allows more than one team to be deployed to very-high-volume stations</a:t>
            </a:r>
          </a:p>
          <a:p>
            <a:r>
              <a:t>[insert example or doodle]</a:t>
            </a:r>
          </a:p>
          <a:p>
            <a:r>
              <a:t>seasonal</a:t>
            </a:r>
          </a:p>
          <a:p>
            <a:r>
              <a:t>entrances</a:t>
            </a:r>
          </a:p>
          <a:p>
            <a:pPr>
              <a:defRPr b="1"/>
            </a:pPr>
            <a:r>
              <a:t>Adding more data sources (etc.)</a:t>
            </a:r>
          </a:p>
          <a:p>
            <a:r>
              <a:t>Using only the MTA data, we can make some rough guesses about the people who are using the station, based on the weekly patterns of ridership. Beyond that, however, we are fairly blind. To help the WTWY achieve its conversion goals, we have a few ideas that would slightly broaden the scope of this project and result in much greater returns.</a:t>
            </a:r>
          </a:p>
          <a:p>
            <a:r>
              <a:t>Geographic &amp; demographic information about areas around stations</a:t>
            </a:r>
          </a:p>
          <a:p>
            <a:r>
              <a:t>Bring on an ethnographer or marketing specialist to help us create profiles of those most likely to attend the Gala and contribute</a:t>
            </a:r>
          </a:p>
          <a:p>
            <a:r>
              <a:t>Design some A/B tests or similar experiments to gather data informed feedback on signature conversions</a:t>
            </a:r>
          </a:p>
          <a:p>
            <a:r>
              <a:t>On the very-large scale side of things, we could design for you an optimizer that assigns deployments and collects signature results in real time. This did not really sound like the scope of project you were interested in at the time of our conversation, but if it piques your interest we’d could tell you more. Systems like these are often flexible enough to serve multiple marketing and fundraising needs for an organization.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pPr>
              <a:defRPr b="1"/>
            </a:pPr>
            <a:r>
              <a:t>Conclusion:</a:t>
            </a:r>
          </a:p>
          <a:p>
            <a:r>
              <a:t>We had a lot of fun wrangling the mta data and coming up with these simple plots. Based on your interests and scope, we can go ahead with anything discussed above, or meet to iterate on these themes. We’re really looking forward to working with you! Women in tech is an issue we love to support.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Digital NYC Map of Tech Startups “Official Online Hub for Tech and Startups in NYC”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igital.nyc/map" TargetMode="Externa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www.builtinnyc.com/2016/08/09/nyc-fundings-zipcode-2016"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builtinnyc.com/2016/08/09/nyc-fundings-zipcode-2016"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digital.nyc/map" TargetMode="External"/><Relationship Id="rId2" Type="http://schemas.openxmlformats.org/officeDocument/2006/relationships/hyperlink" Target="https://therealdeal.com/2019/08/23/map-heres-a-look-at-all-the-big-tech-locations-in-nyc/"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alleywatch.com/2013/09/the-10-nyc-zip-codes-getting-the-most-vc-investment/"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digital.nyc/ma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p:cNvSpPr txBox="1">
            <a:spLocks noGrp="1"/>
          </p:cNvSpPr>
          <p:nvPr>
            <p:ph type="ctrTitle"/>
          </p:nvPr>
        </p:nvSpPr>
        <p:spPr>
          <a:prstGeom prst="rect">
            <a:avLst/>
          </a:prstGeom>
        </p:spPr>
        <p:txBody>
          <a:bodyPr/>
          <a:lstStyle>
            <a:lvl1pPr>
              <a:defRPr b="1">
                <a:latin typeface="+mj-lt"/>
                <a:ea typeface="+mj-ea"/>
                <a:cs typeface="+mj-cs"/>
                <a:sym typeface="Calibri"/>
              </a:defRPr>
            </a:lvl1pPr>
          </a:lstStyle>
          <a:p>
            <a:r>
              <a:t>Metis Project 1: EDA of MTA Turnstile for WTWY</a:t>
            </a:r>
          </a:p>
        </p:txBody>
      </p:sp>
      <p:sp>
        <p:nvSpPr>
          <p:cNvPr id="95" name="Subtitle 2"/>
          <p:cNvSpPr txBox="1">
            <a:spLocks noGrp="1"/>
          </p:cNvSpPr>
          <p:nvPr>
            <p:ph type="subTitle" sz="quarter" idx="1"/>
          </p:nvPr>
        </p:nvSpPr>
        <p:spPr>
          <a:xfrm>
            <a:off x="1524000" y="3602037"/>
            <a:ext cx="9144000" cy="1655762"/>
          </a:xfrm>
          <a:prstGeom prst="rect">
            <a:avLst/>
          </a:prstGeom>
        </p:spPr>
        <p:txBody>
          <a:bodyPr/>
          <a:lstStyle/>
          <a:p>
            <a:pPr defTabSz="877823">
              <a:spcBef>
                <a:spcPts val="900"/>
              </a:spcBef>
              <a:defRPr sz="3455" b="1"/>
            </a:pPr>
            <a:r>
              <a:t>By: Team 5</a:t>
            </a:r>
          </a:p>
          <a:p>
            <a:pPr defTabSz="877823">
              <a:spcBef>
                <a:spcPts val="900"/>
              </a:spcBef>
              <a:defRPr sz="3455" b="1"/>
            </a:pPr>
            <a:r>
              <a:t>Sean Davern, Scott Kroeger, Kristen Tokunaga</a:t>
            </a:r>
          </a:p>
        </p:txBody>
      </p:sp>
      <p:pic>
        <p:nvPicPr>
          <p:cNvPr id="96" name="Picture 6" descr="Picture 6"/>
          <p:cNvPicPr>
            <a:picLocks noChangeAspect="1"/>
          </p:cNvPicPr>
          <p:nvPr/>
        </p:nvPicPr>
        <p:blipFill>
          <a:blip r:embed="rId2">
            <a:alphaModFix amt="35000"/>
          </a:blip>
          <a:stretch>
            <a:fillRect/>
          </a:stretch>
        </p:blipFill>
        <p:spPr>
          <a:xfrm>
            <a:off x="808413" y="-317500"/>
            <a:ext cx="10575174" cy="6858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81"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t>NYC Tech Scene</a:t>
            </a:r>
          </a:p>
        </p:txBody>
      </p:sp>
      <p:pic>
        <p:nvPicPr>
          <p:cNvPr id="182" name="dnyc-map-homepage-static-2x.jpg" descr="dnyc-map-homepage-static-2x.jpg"/>
          <p:cNvPicPr>
            <a:picLocks noChangeAspect="1"/>
          </p:cNvPicPr>
          <p:nvPr/>
        </p:nvPicPr>
        <p:blipFill>
          <a:blip r:embed="rId2"/>
          <a:stretch>
            <a:fillRect/>
          </a:stretch>
        </p:blipFill>
        <p:spPr>
          <a:xfrm>
            <a:off x="5492532" y="803558"/>
            <a:ext cx="6339111" cy="5250884"/>
          </a:xfrm>
          <a:prstGeom prst="rect">
            <a:avLst/>
          </a:prstGeom>
          <a:ln w="12700">
            <a:miter lim="400000"/>
          </a:ln>
        </p:spPr>
      </p:pic>
      <p:sp>
        <p:nvSpPr>
          <p:cNvPr id="183" name="Digital NYC: http://www.digital.nyc/map"/>
          <p:cNvSpPr txBox="1"/>
          <p:nvPr/>
        </p:nvSpPr>
        <p:spPr>
          <a:xfrm>
            <a:off x="492882" y="5231129"/>
            <a:ext cx="4595390"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Digital NYC: </a:t>
            </a:r>
            <a:r>
              <a:rPr u="sng">
                <a:solidFill>
                  <a:srgbClr val="0563C1"/>
                </a:solidFill>
                <a:uFill>
                  <a:solidFill>
                    <a:srgbClr val="0563C1"/>
                  </a:solidFill>
                </a:uFill>
                <a:hlinkClick r:id="rId3"/>
              </a:rPr>
              <a:t>http://www.digital.nyc/map</a:t>
            </a:r>
          </a:p>
        </p:txBody>
      </p:sp>
    </p:spTree>
    <p:extLst>
      <p:ext uri="{BB962C8B-B14F-4D97-AF65-F5344CB8AC3E}">
        <p14:creationId xmlns:p14="http://schemas.microsoft.com/office/powerpoint/2010/main" val="651563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75"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rPr dirty="0"/>
              <a:t>NYC Tech Scene</a:t>
            </a:r>
          </a:p>
        </p:txBody>
      </p:sp>
      <p:sp>
        <p:nvSpPr>
          <p:cNvPr id="178" name="Built IN NYC: https://www.builtinnyc.com/2016/08/09/nyc-fundings-zipcode-2016"/>
          <p:cNvSpPr txBox="1"/>
          <p:nvPr/>
        </p:nvSpPr>
        <p:spPr>
          <a:xfrm>
            <a:off x="492882" y="5231129"/>
            <a:ext cx="4595390"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Built IN NYC: </a:t>
            </a:r>
            <a:r>
              <a:rPr u="sng">
                <a:solidFill>
                  <a:srgbClr val="0563C1"/>
                </a:solidFill>
                <a:uFill>
                  <a:solidFill>
                    <a:srgbClr val="0563C1"/>
                  </a:solidFill>
                </a:uFill>
                <a:hlinkClick r:id="rId2"/>
              </a:rPr>
              <a:t>https://www.builtinnyc.com/2016/08/09/nyc-fundings-zipcode-2016</a:t>
            </a:r>
          </a:p>
        </p:txBody>
      </p:sp>
      <p:pic>
        <p:nvPicPr>
          <p:cNvPr id="2" name="Picture 1">
            <a:extLst>
              <a:ext uri="{FF2B5EF4-FFF2-40B4-BE49-F238E27FC236}">
                <a16:creationId xmlns:a16="http://schemas.microsoft.com/office/drawing/2014/main" id="{2A67E482-0148-F54C-8B95-CBEEAB236FF2}"/>
              </a:ext>
            </a:extLst>
          </p:cNvPr>
          <p:cNvPicPr>
            <a:picLocks noChangeAspect="1"/>
          </p:cNvPicPr>
          <p:nvPr/>
        </p:nvPicPr>
        <p:blipFill>
          <a:blip r:embed="rId3"/>
          <a:stretch>
            <a:fillRect/>
          </a:stretch>
        </p:blipFill>
        <p:spPr>
          <a:xfrm>
            <a:off x="5449048" y="797441"/>
            <a:ext cx="6441154" cy="5335409"/>
          </a:xfrm>
          <a:prstGeom prst="rect">
            <a:avLst/>
          </a:prstGeom>
        </p:spPr>
      </p:pic>
      <p:sp>
        <p:nvSpPr>
          <p:cNvPr id="9" name="10001 (Nomad/Chelsea): $659,233,062…">
            <a:extLst>
              <a:ext uri="{FF2B5EF4-FFF2-40B4-BE49-F238E27FC236}">
                <a16:creationId xmlns:a16="http://schemas.microsoft.com/office/drawing/2014/main" id="{0236F2D0-86B4-0547-A980-0FB4A7901870}"/>
              </a:ext>
            </a:extLst>
          </p:cNvPr>
          <p:cNvSpPr txBox="1"/>
          <p:nvPr/>
        </p:nvSpPr>
        <p:spPr>
          <a:xfrm>
            <a:off x="383976" y="1690688"/>
            <a:ext cx="1985478" cy="3170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sz="2000" b="1" dirty="0"/>
              <a:t>10001</a:t>
            </a:r>
            <a:r>
              <a:rPr lang="en-US" sz="2000" b="1" dirty="0"/>
              <a:t>	</a:t>
            </a:r>
            <a:r>
              <a:rPr sz="2000" b="1" dirty="0"/>
              <a:t>$6</a:t>
            </a:r>
            <a:r>
              <a:rPr lang="en-US" sz="2000" b="1" dirty="0"/>
              <a:t>60 M</a:t>
            </a:r>
            <a:r>
              <a:rPr sz="2000" b="1" dirty="0"/>
              <a:t>  </a:t>
            </a:r>
          </a:p>
          <a:p>
            <a:r>
              <a:rPr sz="2000" b="1" dirty="0"/>
              <a:t>10011</a:t>
            </a:r>
            <a:r>
              <a:rPr lang="en-US" sz="2000" b="1" dirty="0"/>
              <a:t>	</a:t>
            </a:r>
            <a:r>
              <a:rPr sz="2000" b="1" dirty="0"/>
              <a:t>$58</a:t>
            </a:r>
            <a:r>
              <a:rPr lang="en-US" sz="2000" b="1" dirty="0"/>
              <a:t>6 M</a:t>
            </a:r>
            <a:r>
              <a:rPr sz="2000" b="1" dirty="0"/>
              <a:t>   </a:t>
            </a:r>
          </a:p>
          <a:p>
            <a:r>
              <a:rPr sz="2000" b="1" dirty="0"/>
              <a:t>10010</a:t>
            </a:r>
            <a:r>
              <a:rPr lang="en-US" sz="2000" b="1" dirty="0"/>
              <a:t>	</a:t>
            </a:r>
            <a:r>
              <a:rPr sz="2000" b="1" dirty="0"/>
              <a:t>$365</a:t>
            </a:r>
            <a:r>
              <a:rPr lang="en-US" sz="2000" b="1" dirty="0"/>
              <a:t> M</a:t>
            </a:r>
            <a:endParaRPr sz="2000" b="1" dirty="0"/>
          </a:p>
          <a:p>
            <a:r>
              <a:rPr sz="2000" b="1" dirty="0"/>
              <a:t>10007</a:t>
            </a:r>
            <a:r>
              <a:rPr lang="en-US" sz="2000" b="1" dirty="0"/>
              <a:t>	</a:t>
            </a:r>
            <a:r>
              <a:rPr sz="2000" b="1" dirty="0"/>
              <a:t>$254</a:t>
            </a:r>
            <a:r>
              <a:rPr lang="en-US" sz="2000" b="1" dirty="0"/>
              <a:t> M</a:t>
            </a:r>
            <a:endParaRPr sz="2000" b="1" dirty="0"/>
          </a:p>
          <a:p>
            <a:r>
              <a:rPr sz="2000" b="1" dirty="0"/>
              <a:t>10016</a:t>
            </a:r>
            <a:r>
              <a:rPr lang="en-US" sz="2000" b="1" dirty="0"/>
              <a:t>	</a:t>
            </a:r>
            <a:r>
              <a:rPr sz="2000" b="1" dirty="0"/>
              <a:t>$185</a:t>
            </a:r>
            <a:r>
              <a:rPr lang="en-US" sz="2000" b="1" dirty="0"/>
              <a:t> M</a:t>
            </a:r>
            <a:r>
              <a:rPr sz="2000" b="1" dirty="0"/>
              <a:t>  </a:t>
            </a:r>
          </a:p>
          <a:p>
            <a:r>
              <a:rPr sz="2000" b="1" dirty="0"/>
              <a:t>10018</a:t>
            </a:r>
            <a:r>
              <a:rPr lang="en-US" sz="2000" b="1" dirty="0"/>
              <a:t>	</a:t>
            </a:r>
            <a:r>
              <a:rPr sz="2000" b="1" dirty="0"/>
              <a:t>$173</a:t>
            </a:r>
            <a:r>
              <a:rPr lang="en-US" sz="2000" b="1" dirty="0"/>
              <a:t> M</a:t>
            </a:r>
            <a:endParaRPr sz="2000" b="1" dirty="0"/>
          </a:p>
          <a:p>
            <a:r>
              <a:rPr sz="2000" b="1" dirty="0"/>
              <a:t>10036</a:t>
            </a:r>
            <a:r>
              <a:rPr lang="en-US" sz="2000" b="1" dirty="0"/>
              <a:t>	</a:t>
            </a:r>
            <a:r>
              <a:rPr sz="2000" b="1" dirty="0"/>
              <a:t>$17</a:t>
            </a:r>
            <a:r>
              <a:rPr lang="en-US" sz="2000" b="1" dirty="0"/>
              <a:t>1 M</a:t>
            </a:r>
            <a:endParaRPr sz="2000" b="1" dirty="0"/>
          </a:p>
          <a:p>
            <a:r>
              <a:rPr sz="2000" b="1" dirty="0"/>
              <a:t>10013</a:t>
            </a:r>
            <a:r>
              <a:rPr lang="en-US" sz="2000" b="1" dirty="0"/>
              <a:t>	</a:t>
            </a:r>
            <a:r>
              <a:rPr sz="2000" b="1" dirty="0"/>
              <a:t>$15</a:t>
            </a:r>
            <a:r>
              <a:rPr lang="en-US" sz="2000" b="1" dirty="0"/>
              <a:t>6 M</a:t>
            </a:r>
            <a:endParaRPr sz="2000" b="1" dirty="0"/>
          </a:p>
          <a:p>
            <a:r>
              <a:rPr sz="2000" b="1" dirty="0"/>
              <a:t>10012</a:t>
            </a:r>
            <a:r>
              <a:rPr lang="en-US" sz="2000" b="1" dirty="0"/>
              <a:t>	</a:t>
            </a:r>
            <a:r>
              <a:rPr sz="2000" b="1" dirty="0"/>
              <a:t>$157</a:t>
            </a:r>
            <a:r>
              <a:rPr lang="en-US" sz="2000" b="1" dirty="0"/>
              <a:t> M</a:t>
            </a:r>
            <a:endParaRPr sz="2000" b="1" dirty="0"/>
          </a:p>
          <a:p>
            <a:r>
              <a:rPr sz="2000" b="1" dirty="0"/>
              <a:t>10014</a:t>
            </a:r>
            <a:r>
              <a:rPr lang="en-US" sz="2000" b="1" dirty="0"/>
              <a:t>	</a:t>
            </a:r>
            <a:r>
              <a:rPr sz="2000" b="1" dirty="0"/>
              <a:t>$78</a:t>
            </a:r>
            <a:r>
              <a:rPr lang="en-US" sz="2000" b="1" dirty="0"/>
              <a:t> M</a:t>
            </a:r>
            <a:r>
              <a:rPr sz="2000" b="1" dirty="0"/>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75"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rPr dirty="0"/>
              <a:t>NYC Tech Scene</a:t>
            </a:r>
          </a:p>
        </p:txBody>
      </p:sp>
      <p:pic>
        <p:nvPicPr>
          <p:cNvPr id="176" name="built-in-nyc.png" descr="built-in-nyc.png"/>
          <p:cNvPicPr>
            <a:picLocks noChangeAspect="1"/>
          </p:cNvPicPr>
          <p:nvPr/>
        </p:nvPicPr>
        <p:blipFill>
          <a:blip r:embed="rId2"/>
          <a:stretch>
            <a:fillRect/>
          </a:stretch>
        </p:blipFill>
        <p:spPr>
          <a:xfrm>
            <a:off x="5516152" y="921654"/>
            <a:ext cx="6291872" cy="5014692"/>
          </a:xfrm>
          <a:prstGeom prst="rect">
            <a:avLst/>
          </a:prstGeom>
          <a:ln w="12700">
            <a:miter lim="400000"/>
          </a:ln>
        </p:spPr>
      </p:pic>
      <p:sp>
        <p:nvSpPr>
          <p:cNvPr id="177" name="10001 (Nomad/Chelsea): $659,233,062…"/>
          <p:cNvSpPr txBox="1"/>
          <p:nvPr/>
        </p:nvSpPr>
        <p:spPr>
          <a:xfrm>
            <a:off x="342900" y="2151727"/>
            <a:ext cx="2089673" cy="2800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sz="2200" b="1" dirty="0"/>
              <a:t>10001</a:t>
            </a:r>
            <a:r>
              <a:rPr lang="en-US" sz="2200" b="1" dirty="0"/>
              <a:t>	</a:t>
            </a:r>
            <a:r>
              <a:rPr sz="2200" b="1" dirty="0"/>
              <a:t>$6</a:t>
            </a:r>
            <a:r>
              <a:rPr lang="en-US" sz="2200" b="1" dirty="0"/>
              <a:t>60 M</a:t>
            </a:r>
            <a:r>
              <a:rPr sz="2200" b="1" dirty="0"/>
              <a:t>  </a:t>
            </a:r>
          </a:p>
          <a:p>
            <a:r>
              <a:rPr sz="2200" b="1" dirty="0"/>
              <a:t>10011</a:t>
            </a:r>
            <a:r>
              <a:rPr lang="en-US" sz="2200" b="1" dirty="0"/>
              <a:t>	</a:t>
            </a:r>
            <a:r>
              <a:rPr sz="2200" b="1" dirty="0"/>
              <a:t>$58</a:t>
            </a:r>
            <a:r>
              <a:rPr lang="en-US" sz="2200" b="1" dirty="0"/>
              <a:t>6 M</a:t>
            </a:r>
            <a:r>
              <a:rPr sz="2200" b="1" dirty="0"/>
              <a:t>   </a:t>
            </a:r>
          </a:p>
          <a:p>
            <a:r>
              <a:rPr sz="2200" b="1" dirty="0"/>
              <a:t>10010</a:t>
            </a:r>
            <a:r>
              <a:rPr lang="en-US" sz="2200" b="1" dirty="0"/>
              <a:t>	</a:t>
            </a:r>
            <a:r>
              <a:rPr sz="2200" b="1" dirty="0"/>
              <a:t>$365</a:t>
            </a:r>
            <a:r>
              <a:rPr lang="en-US" sz="2200" b="1" dirty="0"/>
              <a:t> M</a:t>
            </a:r>
            <a:endParaRPr sz="2200" b="1" dirty="0"/>
          </a:p>
          <a:p>
            <a:r>
              <a:rPr sz="2200" b="1" dirty="0"/>
              <a:t>10007</a:t>
            </a:r>
            <a:r>
              <a:rPr lang="en-US" sz="2200" b="1" dirty="0"/>
              <a:t>	</a:t>
            </a:r>
            <a:r>
              <a:rPr sz="2200" b="1" dirty="0"/>
              <a:t>$254</a:t>
            </a:r>
            <a:r>
              <a:rPr lang="en-US" sz="2200" b="1" dirty="0"/>
              <a:t> M</a:t>
            </a:r>
            <a:endParaRPr sz="2200" b="1" dirty="0"/>
          </a:p>
          <a:p>
            <a:r>
              <a:rPr sz="2200" b="1" dirty="0"/>
              <a:t>10016</a:t>
            </a:r>
            <a:r>
              <a:rPr lang="en-US" sz="2200" b="1" dirty="0"/>
              <a:t>	</a:t>
            </a:r>
            <a:r>
              <a:rPr sz="2200" b="1" dirty="0"/>
              <a:t>$185</a:t>
            </a:r>
            <a:r>
              <a:rPr lang="en-US" sz="2200" b="1" dirty="0"/>
              <a:t> M</a:t>
            </a:r>
            <a:r>
              <a:rPr sz="2200" b="1" dirty="0"/>
              <a:t>  </a:t>
            </a:r>
            <a:endParaRPr lang="en-US" sz="2200" b="1" dirty="0"/>
          </a:p>
          <a:p>
            <a:pPr algn="ctr"/>
            <a:r>
              <a:rPr lang="en-US" sz="2200" b="1" dirty="0"/>
              <a:t>.</a:t>
            </a:r>
          </a:p>
          <a:p>
            <a:pPr algn="ctr"/>
            <a:r>
              <a:rPr lang="en-US" sz="2200" b="1" dirty="0"/>
              <a:t>.</a:t>
            </a:r>
          </a:p>
          <a:p>
            <a:pPr algn="ctr"/>
            <a:r>
              <a:rPr lang="en-US" sz="2200" b="1" dirty="0"/>
              <a:t>.</a:t>
            </a:r>
            <a:endParaRPr sz="2200" b="1" dirty="0"/>
          </a:p>
        </p:txBody>
      </p:sp>
      <p:sp>
        <p:nvSpPr>
          <p:cNvPr id="178" name="Built IN NYC: https://www.builtinnyc.com/2016/08/09/nyc-fundings-zipcode-2016"/>
          <p:cNvSpPr txBox="1"/>
          <p:nvPr/>
        </p:nvSpPr>
        <p:spPr>
          <a:xfrm>
            <a:off x="492882" y="5231129"/>
            <a:ext cx="4595390"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Built IN NYC: </a:t>
            </a:r>
            <a:r>
              <a:rPr u="sng">
                <a:solidFill>
                  <a:srgbClr val="0563C1"/>
                </a:solidFill>
                <a:uFill>
                  <a:solidFill>
                    <a:srgbClr val="0563C1"/>
                  </a:solidFill>
                </a:uFill>
                <a:hlinkClick r:id="rId3"/>
              </a:rPr>
              <a:t>https://www.builtinnyc.com/2016/08/09/nyc-fundings-zipcode-2016</a:t>
            </a:r>
          </a:p>
        </p:txBody>
      </p:sp>
      <p:sp>
        <p:nvSpPr>
          <p:cNvPr id="2" name="Up Arrow 1">
            <a:extLst>
              <a:ext uri="{FF2B5EF4-FFF2-40B4-BE49-F238E27FC236}">
                <a16:creationId xmlns:a16="http://schemas.microsoft.com/office/drawing/2014/main" id="{2233A6E9-FCEF-CE44-8A38-7DBACE9A3027}"/>
              </a:ext>
            </a:extLst>
          </p:cNvPr>
          <p:cNvSpPr/>
          <p:nvPr/>
        </p:nvSpPr>
        <p:spPr>
          <a:xfrm>
            <a:off x="3124093" y="2253017"/>
            <a:ext cx="510362" cy="2415782"/>
          </a:xfrm>
          <a:prstGeom prst="upArrow">
            <a:avLst/>
          </a:prstGeom>
          <a:solidFill>
            <a:schemeClr val="accent5">
              <a:lumMod val="75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545606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81"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t>NYC Tech Scene</a:t>
            </a:r>
          </a:p>
        </p:txBody>
      </p:sp>
      <p:sp>
        <p:nvSpPr>
          <p:cNvPr id="183" name="Digital NYC: http://www.digital.nyc/map"/>
          <p:cNvSpPr txBox="1"/>
          <p:nvPr/>
        </p:nvSpPr>
        <p:spPr>
          <a:xfrm>
            <a:off x="492882" y="5231129"/>
            <a:ext cx="4595390"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lang="en-US" dirty="0"/>
              <a:t>The Real Deal (NYC Real Estate News)</a:t>
            </a:r>
            <a:r>
              <a:rPr dirty="0"/>
              <a:t>: </a:t>
            </a:r>
            <a:r>
              <a:rPr lang="en-US" dirty="0">
                <a:hlinkClick r:id="rId2"/>
              </a:rPr>
              <a:t>https://therealdeal.com/2019/08/23/map-heres-a-look-at-all-the-big-tech-locations-in-nyc/</a:t>
            </a:r>
            <a:endParaRPr u="sng" dirty="0">
              <a:solidFill>
                <a:srgbClr val="0563C1"/>
              </a:solidFill>
              <a:uFill>
                <a:solidFill>
                  <a:srgbClr val="0563C1"/>
                </a:solidFill>
              </a:uFill>
              <a:hlinkClick r:id="rId3"/>
            </a:endParaRPr>
          </a:p>
        </p:txBody>
      </p:sp>
      <p:pic>
        <p:nvPicPr>
          <p:cNvPr id="3" name="Picture 2">
            <a:extLst>
              <a:ext uri="{FF2B5EF4-FFF2-40B4-BE49-F238E27FC236}">
                <a16:creationId xmlns:a16="http://schemas.microsoft.com/office/drawing/2014/main" id="{32AC3581-ADF5-1249-B977-1C9C7B0F3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5197" y="924563"/>
            <a:ext cx="6343903" cy="5008873"/>
          </a:xfrm>
          <a:prstGeom prst="rect">
            <a:avLst/>
          </a:prstGeom>
        </p:spPr>
      </p:pic>
      <p:sp>
        <p:nvSpPr>
          <p:cNvPr id="4" name="TextBox 3">
            <a:extLst>
              <a:ext uri="{FF2B5EF4-FFF2-40B4-BE49-F238E27FC236}">
                <a16:creationId xmlns:a16="http://schemas.microsoft.com/office/drawing/2014/main" id="{A80A20D9-E2ED-D145-8A31-5F907DDDF6C7}"/>
              </a:ext>
            </a:extLst>
          </p:cNvPr>
          <p:cNvSpPr txBox="1"/>
          <p:nvPr/>
        </p:nvSpPr>
        <p:spPr>
          <a:xfrm>
            <a:off x="1748586" y="2427068"/>
            <a:ext cx="2083981"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15% of Manhattan office space.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86"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t>NYC Tech Scene</a:t>
            </a:r>
          </a:p>
        </p:txBody>
      </p:sp>
      <p:sp>
        <p:nvSpPr>
          <p:cNvPr id="187" name="Alley Watch: https://www.alleywatch.com/2013/09/the-10-nyc-zip-codes-getting-the-most-vc-investment/"/>
          <p:cNvSpPr txBox="1"/>
          <p:nvPr/>
        </p:nvSpPr>
        <p:spPr>
          <a:xfrm>
            <a:off x="492882" y="5231129"/>
            <a:ext cx="4595390"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Alley Watch: </a:t>
            </a:r>
            <a:r>
              <a:rPr u="sng">
                <a:solidFill>
                  <a:srgbClr val="0563C1"/>
                </a:solidFill>
                <a:uFill>
                  <a:solidFill>
                    <a:srgbClr val="0563C1"/>
                  </a:solidFill>
                </a:uFill>
                <a:hlinkClick r:id="rId2"/>
              </a:rPr>
              <a:t>https://www.alleywatch.com/2013/09/the-10-nyc-zip-codes-getting-the-most-vc-investment/</a:t>
            </a:r>
          </a:p>
        </p:txBody>
      </p:sp>
      <p:pic>
        <p:nvPicPr>
          <p:cNvPr id="188" name="zip-code-vc-nyc-venture-capital.png" descr="zip-code-vc-nyc-venture-capital.png"/>
          <p:cNvPicPr>
            <a:picLocks noChangeAspect="1"/>
          </p:cNvPicPr>
          <p:nvPr/>
        </p:nvPicPr>
        <p:blipFill>
          <a:blip r:embed="rId3"/>
          <a:stretch>
            <a:fillRect/>
          </a:stretch>
        </p:blipFill>
        <p:spPr>
          <a:xfrm>
            <a:off x="5469177" y="1408366"/>
            <a:ext cx="6385821" cy="4041268"/>
          </a:xfrm>
          <a:prstGeom prst="rect">
            <a:avLst/>
          </a:prstGeom>
          <a:ln w="12700">
            <a:miter lim="400000"/>
          </a:ln>
        </p:spPr>
      </p:pic>
      <p:sp>
        <p:nvSpPr>
          <p:cNvPr id="189" name="1.      10016…"/>
          <p:cNvSpPr txBox="1"/>
          <p:nvPr/>
        </p:nvSpPr>
        <p:spPr>
          <a:xfrm>
            <a:off x="403982" y="1897380"/>
            <a:ext cx="1389458" cy="275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1.      10016</a:t>
            </a:r>
          </a:p>
          <a:p>
            <a:r>
              <a:t>2.      10010</a:t>
            </a:r>
          </a:p>
          <a:p>
            <a:r>
              <a:t>3.      10012</a:t>
            </a:r>
          </a:p>
          <a:p>
            <a:r>
              <a:t>4.      10003</a:t>
            </a:r>
          </a:p>
          <a:p>
            <a:r>
              <a:t>5.      10018</a:t>
            </a:r>
          </a:p>
          <a:p>
            <a:r>
              <a:t>6.      10011</a:t>
            </a:r>
          </a:p>
          <a:p>
            <a:r>
              <a:t>7.      10013</a:t>
            </a:r>
          </a:p>
          <a:p>
            <a:r>
              <a:t>8.      10001</a:t>
            </a:r>
          </a:p>
          <a:p>
            <a:r>
              <a:t>9.      08807</a:t>
            </a:r>
          </a:p>
          <a:p>
            <a:r>
              <a:t>10.    10014</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noGrp="1"/>
          </p:cNvSpPr>
          <p:nvPr>
            <p:ph type="title"/>
          </p:nvPr>
        </p:nvSpPr>
        <p:spPr>
          <a:prstGeom prst="rect">
            <a:avLst/>
          </a:prstGeom>
        </p:spPr>
        <p:txBody>
          <a:bodyPr/>
          <a:lstStyle>
            <a:lvl1pPr>
              <a:defRPr b="1">
                <a:latin typeface="+mj-lt"/>
                <a:ea typeface="+mj-ea"/>
                <a:cs typeface="+mj-cs"/>
                <a:sym typeface="Calibri"/>
              </a:defRPr>
            </a:lvl1pPr>
          </a:lstStyle>
          <a:p>
            <a:r>
              <a:t>Questions?</a:t>
            </a:r>
          </a:p>
        </p:txBody>
      </p:sp>
      <p:sp>
        <p:nvSpPr>
          <p:cNvPr id="192" name="Content Placeholder 2"/>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prstGeom prst="rect">
            <a:avLst/>
          </a:prstGeom>
        </p:spPr>
        <p:txBody>
          <a:bodyPr/>
          <a:lstStyle>
            <a:lvl1pPr>
              <a:defRPr b="1">
                <a:latin typeface="+mj-lt"/>
                <a:ea typeface="+mj-ea"/>
                <a:cs typeface="+mj-cs"/>
                <a:sym typeface="Calibri"/>
              </a:defRPr>
            </a:lvl1pPr>
          </a:lstStyle>
          <a:p>
            <a:r>
              <a:t>Appendix</a:t>
            </a:r>
          </a:p>
        </p:txBody>
      </p:sp>
      <p:pic>
        <p:nvPicPr>
          <p:cNvPr id="197" name="Content Placeholder 3" descr="Content Placeholder 3"/>
          <p:cNvPicPr>
            <a:picLocks noChangeAspect="1"/>
          </p:cNvPicPr>
          <p:nvPr/>
        </p:nvPicPr>
        <p:blipFill>
          <a:blip r:embed="rId3"/>
          <a:stretch>
            <a:fillRect/>
          </a:stretch>
        </p:blipFill>
        <p:spPr>
          <a:xfrm>
            <a:off x="3476673" y="1825625"/>
            <a:ext cx="5253138" cy="4351338"/>
          </a:xfrm>
          <a:prstGeom prst="rect">
            <a:avLst/>
          </a:prstGeom>
          <a:ln w="12700">
            <a:miter lim="400000"/>
          </a:ln>
        </p:spPr>
      </p:pic>
      <p:sp>
        <p:nvSpPr>
          <p:cNvPr id="198" name="Rectangle 4"/>
          <p:cNvSpPr txBox="1"/>
          <p:nvPr/>
        </p:nvSpPr>
        <p:spPr>
          <a:xfrm>
            <a:off x="838200" y="6488667"/>
            <a:ext cx="3166465"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u="sng">
                <a:solidFill>
                  <a:srgbClr val="0563C1"/>
                </a:solidFill>
                <a:uFill>
                  <a:solidFill>
                    <a:srgbClr val="0563C1"/>
                  </a:solidFill>
                </a:uFill>
                <a:hlinkClick r:id="rId4"/>
              </a:defRPr>
            </a:lvl1pPr>
          </a:lstStyle>
          <a:p>
            <a:pPr>
              <a:defRPr u="none">
                <a:solidFill>
                  <a:srgbClr val="000000"/>
                </a:solidFill>
                <a:uFillTx/>
              </a:defRPr>
            </a:pPr>
            <a:r>
              <a:rPr u="sng">
                <a:solidFill>
                  <a:srgbClr val="0563C1"/>
                </a:solidFill>
                <a:uFill>
                  <a:solidFill>
                    <a:srgbClr val="0563C1"/>
                  </a:solidFill>
                </a:uFill>
                <a:hlinkClick r:id="rId4"/>
              </a:rPr>
              <a:t>https://www.digital.nyc/map</a:t>
            </a:r>
          </a:p>
        </p:txBody>
      </p:sp>
      <p:sp>
        <p:nvSpPr>
          <p:cNvPr id="199" name="Rectangle 5"/>
          <p:cNvSpPr txBox="1"/>
          <p:nvPr/>
        </p:nvSpPr>
        <p:spPr>
          <a:xfrm>
            <a:off x="3476673" y="1388825"/>
            <a:ext cx="5253138" cy="90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800"/>
            </a:lvl1pPr>
          </a:lstStyle>
          <a:p>
            <a:r>
              <a:t>Digital NYC Map of Tech Startups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p:cNvSpPr txBox="1">
            <a:spLocks noGrp="1"/>
          </p:cNvSpPr>
          <p:nvPr>
            <p:ph type="title"/>
          </p:nvPr>
        </p:nvSpPr>
        <p:spPr>
          <a:prstGeom prst="rect">
            <a:avLst/>
          </a:prstGeom>
        </p:spPr>
        <p:txBody>
          <a:bodyPr/>
          <a:lstStyle>
            <a:lvl1pPr>
              <a:defRPr b="1">
                <a:latin typeface="+mj-lt"/>
                <a:ea typeface="+mj-ea"/>
                <a:cs typeface="+mj-cs"/>
                <a:sym typeface="Calibri"/>
              </a:defRPr>
            </a:lvl1pPr>
          </a:lstStyle>
          <a:p>
            <a:r>
              <a:t>Problem</a:t>
            </a:r>
          </a:p>
        </p:txBody>
      </p:sp>
      <p:grpSp>
        <p:nvGrpSpPr>
          <p:cNvPr id="123" name="Diagram 3"/>
          <p:cNvGrpSpPr/>
          <p:nvPr/>
        </p:nvGrpSpPr>
        <p:grpSpPr>
          <a:xfrm>
            <a:off x="1472067" y="2000036"/>
            <a:ext cx="9110310" cy="3409762"/>
            <a:chOff x="0" y="0"/>
            <a:chExt cx="9110309" cy="3409761"/>
          </a:xfrm>
        </p:grpSpPr>
        <p:sp>
          <p:nvSpPr>
            <p:cNvPr id="99" name="Optimize placement of street teams"/>
            <p:cNvSpPr txBox="1"/>
            <p:nvPr/>
          </p:nvSpPr>
          <p:spPr>
            <a:xfrm>
              <a:off x="137279" y="1091468"/>
              <a:ext cx="3434743" cy="139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640" tIns="40640" rIns="40640" bIns="40640" numCol="1" anchor="ctr">
              <a:spAutoFit/>
            </a:bodyPr>
            <a:lstStyle>
              <a:lvl1pPr algn="ctr" defTabSz="1422400">
                <a:lnSpc>
                  <a:spcPct val="90000"/>
                </a:lnSpc>
                <a:spcBef>
                  <a:spcPts val="1300"/>
                </a:spcBef>
                <a:defRPr sz="3200"/>
              </a:lvl1pPr>
            </a:lstStyle>
            <a:p>
              <a:r>
                <a:t>Optimize placement of street teams</a:t>
              </a:r>
            </a:p>
          </p:txBody>
        </p:sp>
        <p:sp>
          <p:nvSpPr>
            <p:cNvPr id="100" name="Circle"/>
            <p:cNvSpPr/>
            <p:nvPr/>
          </p:nvSpPr>
          <p:spPr>
            <a:xfrm>
              <a:off x="191253" y="879761"/>
              <a:ext cx="273218" cy="273219"/>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01" name="Circle"/>
            <p:cNvSpPr/>
            <p:nvPr/>
          </p:nvSpPr>
          <p:spPr>
            <a:xfrm>
              <a:off x="382505" y="497256"/>
              <a:ext cx="273219" cy="273219"/>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02" name="Circle"/>
            <p:cNvSpPr/>
            <p:nvPr/>
          </p:nvSpPr>
          <p:spPr>
            <a:xfrm>
              <a:off x="841512" y="573757"/>
              <a:ext cx="429343" cy="429343"/>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03" name="Circle"/>
            <p:cNvSpPr/>
            <p:nvPr/>
          </p:nvSpPr>
          <p:spPr>
            <a:xfrm>
              <a:off x="1224016" y="153001"/>
              <a:ext cx="273219" cy="273219"/>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04" name="Circle"/>
            <p:cNvSpPr/>
            <p:nvPr/>
          </p:nvSpPr>
          <p:spPr>
            <a:xfrm>
              <a:off x="1721274" y="0"/>
              <a:ext cx="273218" cy="273218"/>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05" name="Circle"/>
            <p:cNvSpPr/>
            <p:nvPr/>
          </p:nvSpPr>
          <p:spPr>
            <a:xfrm>
              <a:off x="2333281" y="267752"/>
              <a:ext cx="273219" cy="273219"/>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06" name="Circle"/>
            <p:cNvSpPr/>
            <p:nvPr/>
          </p:nvSpPr>
          <p:spPr>
            <a:xfrm>
              <a:off x="2715788" y="459005"/>
              <a:ext cx="429343" cy="429344"/>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07" name="Circle"/>
            <p:cNvSpPr/>
            <p:nvPr/>
          </p:nvSpPr>
          <p:spPr>
            <a:xfrm>
              <a:off x="3251294" y="879761"/>
              <a:ext cx="273219" cy="273219"/>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08" name="Circle"/>
            <p:cNvSpPr/>
            <p:nvPr/>
          </p:nvSpPr>
          <p:spPr>
            <a:xfrm>
              <a:off x="3480798" y="1300518"/>
              <a:ext cx="273218" cy="273218"/>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09" name="Circle"/>
            <p:cNvSpPr/>
            <p:nvPr/>
          </p:nvSpPr>
          <p:spPr>
            <a:xfrm>
              <a:off x="1491770" y="497256"/>
              <a:ext cx="702561" cy="702561"/>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10" name="Circle"/>
            <p:cNvSpPr/>
            <p:nvPr/>
          </p:nvSpPr>
          <p:spPr>
            <a:xfrm>
              <a:off x="0" y="1950776"/>
              <a:ext cx="273218" cy="273219"/>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11" name="Circle"/>
            <p:cNvSpPr/>
            <p:nvPr/>
          </p:nvSpPr>
          <p:spPr>
            <a:xfrm>
              <a:off x="229502" y="2295032"/>
              <a:ext cx="429344" cy="429343"/>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12" name="Circle"/>
            <p:cNvSpPr/>
            <p:nvPr/>
          </p:nvSpPr>
          <p:spPr>
            <a:xfrm>
              <a:off x="803260" y="2601036"/>
              <a:ext cx="624499" cy="624498"/>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13" name="Circle"/>
            <p:cNvSpPr/>
            <p:nvPr/>
          </p:nvSpPr>
          <p:spPr>
            <a:xfrm>
              <a:off x="1606521" y="3098293"/>
              <a:ext cx="273219" cy="273219"/>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14" name="Circle"/>
            <p:cNvSpPr/>
            <p:nvPr/>
          </p:nvSpPr>
          <p:spPr>
            <a:xfrm>
              <a:off x="1759523" y="2601035"/>
              <a:ext cx="429344" cy="429343"/>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15" name="Circle"/>
            <p:cNvSpPr/>
            <p:nvPr/>
          </p:nvSpPr>
          <p:spPr>
            <a:xfrm>
              <a:off x="2142030" y="3136543"/>
              <a:ext cx="273219" cy="273219"/>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16" name="Circle"/>
            <p:cNvSpPr/>
            <p:nvPr/>
          </p:nvSpPr>
          <p:spPr>
            <a:xfrm>
              <a:off x="2486285" y="2524535"/>
              <a:ext cx="624498" cy="624499"/>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17" name="Circle"/>
            <p:cNvSpPr/>
            <p:nvPr/>
          </p:nvSpPr>
          <p:spPr>
            <a:xfrm>
              <a:off x="3327795" y="2371532"/>
              <a:ext cx="429343" cy="429343"/>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118" name="Chevron"/>
            <p:cNvSpPr/>
            <p:nvPr/>
          </p:nvSpPr>
          <p:spPr>
            <a:xfrm>
              <a:off x="3757138" y="573121"/>
              <a:ext cx="1260919" cy="2407231"/>
            </a:xfrm>
            <a:prstGeom prst="chevron">
              <a:avLst>
                <a:gd name="adj" fmla="val 62310"/>
              </a:avLst>
            </a:prstGeom>
            <a:solidFill>
              <a:srgbClr val="AEBADE"/>
            </a:solidFill>
            <a:ln w="12700" cap="flat">
              <a:noFill/>
              <a:miter lim="400000"/>
            </a:ln>
            <a:effectLst/>
          </p:spPr>
          <p:txBody>
            <a:bodyPr wrap="square" lIns="45719" tIns="45719" rIns="45719" bIns="45719" numCol="1" anchor="t">
              <a:noAutofit/>
            </a:bodyPr>
            <a:lstStyle/>
            <a:p>
              <a:endParaRPr/>
            </a:p>
          </p:txBody>
        </p:sp>
        <p:sp>
          <p:nvSpPr>
            <p:cNvPr id="119" name="Chevron"/>
            <p:cNvSpPr/>
            <p:nvPr/>
          </p:nvSpPr>
          <p:spPr>
            <a:xfrm>
              <a:off x="4788798" y="573121"/>
              <a:ext cx="1260919" cy="2407231"/>
            </a:xfrm>
            <a:prstGeom prst="chevron">
              <a:avLst>
                <a:gd name="adj" fmla="val 62310"/>
              </a:avLst>
            </a:prstGeom>
            <a:solidFill>
              <a:srgbClr val="AEBADE"/>
            </a:solidFill>
            <a:ln w="12700" cap="flat">
              <a:noFill/>
              <a:miter lim="400000"/>
            </a:ln>
            <a:effectLst/>
          </p:spPr>
          <p:txBody>
            <a:bodyPr wrap="square" lIns="45719" tIns="45719" rIns="45719" bIns="45719" numCol="1" anchor="t">
              <a:noAutofit/>
            </a:bodyPr>
            <a:lstStyle/>
            <a:p>
              <a:endParaRPr/>
            </a:p>
          </p:txBody>
        </p:sp>
        <p:grpSp>
          <p:nvGrpSpPr>
            <p:cNvPr id="122" name="Group"/>
            <p:cNvGrpSpPr/>
            <p:nvPr/>
          </p:nvGrpSpPr>
          <p:grpSpPr>
            <a:xfrm>
              <a:off x="6187271" y="374182"/>
              <a:ext cx="2923039" cy="2923039"/>
              <a:chOff x="0" y="0"/>
              <a:chExt cx="2923038" cy="2923038"/>
            </a:xfrm>
          </p:grpSpPr>
          <p:sp>
            <p:nvSpPr>
              <p:cNvPr id="120" name="Circle"/>
              <p:cNvSpPr/>
              <p:nvPr/>
            </p:nvSpPr>
            <p:spPr>
              <a:xfrm>
                <a:off x="-1" y="-1"/>
                <a:ext cx="2923040" cy="2923040"/>
              </a:xfrm>
              <a:prstGeom prst="ellipse">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1244600">
                  <a:lnSpc>
                    <a:spcPct val="90000"/>
                  </a:lnSpc>
                  <a:spcBef>
                    <a:spcPts val="700"/>
                  </a:spcBef>
                  <a:defRPr>
                    <a:solidFill>
                      <a:srgbClr val="FFFFFF"/>
                    </a:solidFill>
                  </a:defRPr>
                </a:pPr>
                <a:endParaRPr/>
              </a:p>
            </p:txBody>
          </p:sp>
          <p:sp>
            <p:nvSpPr>
              <p:cNvPr id="121" name="↑Sign ups…"/>
              <p:cNvSpPr txBox="1"/>
              <p:nvPr/>
            </p:nvSpPr>
            <p:spPr>
              <a:xfrm>
                <a:off x="428068" y="89007"/>
                <a:ext cx="2066900" cy="2745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defTabSz="1244600">
                  <a:lnSpc>
                    <a:spcPct val="90000"/>
                  </a:lnSpc>
                  <a:spcBef>
                    <a:spcPts val="1100"/>
                  </a:spcBef>
                  <a:defRPr sz="2800">
                    <a:solidFill>
                      <a:srgbClr val="FFFFFF"/>
                    </a:solidFill>
                  </a:defRPr>
                </a:pPr>
                <a:r>
                  <a:t>↑Sign ups</a:t>
                </a:r>
              </a:p>
              <a:p>
                <a:pPr algn="ctr" defTabSz="1244600">
                  <a:lnSpc>
                    <a:spcPct val="90000"/>
                  </a:lnSpc>
                  <a:spcBef>
                    <a:spcPts val="1100"/>
                  </a:spcBef>
                  <a:defRPr sz="2800">
                    <a:solidFill>
                      <a:srgbClr val="FFFFFF"/>
                    </a:solidFill>
                  </a:defRPr>
                </a:pPr>
                <a:r>
                  <a:t>↑OMGYN Gala attendance</a:t>
                </a:r>
              </a:p>
              <a:p>
                <a:pPr algn="ctr" defTabSz="1244600">
                  <a:lnSpc>
                    <a:spcPct val="90000"/>
                  </a:lnSpc>
                  <a:spcBef>
                    <a:spcPts val="1100"/>
                  </a:spcBef>
                  <a:defRPr sz="2800">
                    <a:solidFill>
                      <a:srgbClr val="FFFFFF"/>
                    </a:solidFill>
                  </a:defRPr>
                </a:pPr>
                <a:r>
                  <a:t>↑Awareness</a:t>
                </a:r>
              </a:p>
              <a:p>
                <a:pPr algn="ctr" defTabSz="1244600">
                  <a:lnSpc>
                    <a:spcPct val="90000"/>
                  </a:lnSpc>
                  <a:spcBef>
                    <a:spcPts val="1100"/>
                  </a:spcBef>
                  <a:defRPr sz="2800">
                    <a:solidFill>
                      <a:srgbClr val="FFFFFF"/>
                    </a:solidFill>
                  </a:defRPr>
                </a:pPr>
                <a:r>
                  <a:t>↑</a:t>
                </a:r>
                <a:r>
                  <a:rPr>
                    <a:solidFill>
                      <a:srgbClr val="92D050"/>
                    </a:solidFill>
                  </a:rPr>
                  <a:t>$</a:t>
                </a:r>
              </a:p>
            </p:txBody>
          </p:sp>
        </p:gr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p:cNvSpPr txBox="1">
            <a:spLocks noGrp="1"/>
          </p:cNvSpPr>
          <p:nvPr>
            <p:ph type="title"/>
          </p:nvPr>
        </p:nvSpPr>
        <p:spPr>
          <a:prstGeom prst="rect">
            <a:avLst/>
          </a:prstGeom>
        </p:spPr>
        <p:txBody>
          <a:bodyPr/>
          <a:lstStyle>
            <a:lvl1pPr>
              <a:defRPr b="1">
                <a:latin typeface="+mj-lt"/>
                <a:ea typeface="+mj-ea"/>
                <a:cs typeface="+mj-cs"/>
                <a:sym typeface="Calibri"/>
              </a:defRPr>
            </a:lvl1pPr>
          </a:lstStyle>
          <a:p>
            <a:r>
              <a:t>Methods</a:t>
            </a:r>
          </a:p>
        </p:txBody>
      </p:sp>
      <p:sp>
        <p:nvSpPr>
          <p:cNvPr id="128" name="Content Placeholder 2"/>
          <p:cNvSpPr txBox="1">
            <a:spLocks noGrp="1"/>
          </p:cNvSpPr>
          <p:nvPr>
            <p:ph type="body" sz="half" idx="1"/>
          </p:nvPr>
        </p:nvSpPr>
        <p:spPr>
          <a:xfrm>
            <a:off x="939799" y="1690688"/>
            <a:ext cx="5040455" cy="4316574"/>
          </a:xfrm>
          <a:prstGeom prst="rect">
            <a:avLst/>
          </a:prstGeom>
        </p:spPr>
        <p:txBody>
          <a:bodyPr/>
          <a:lstStyle/>
          <a:p>
            <a:pPr marL="0" indent="0">
              <a:buSzTx/>
              <a:buNone/>
              <a:defRPr u="sng"/>
            </a:pPr>
            <a:r>
              <a:t>High-Traffic Subway Entrances </a:t>
            </a:r>
          </a:p>
          <a:p>
            <a:pPr marL="0" indent="0">
              <a:buSzTx/>
              <a:buNone/>
            </a:pPr>
            <a:endParaRPr/>
          </a:p>
          <a:p>
            <a:r>
              <a:t>Obtain: MTA Subway Data </a:t>
            </a:r>
            <a:r>
              <a:rPr i="1"/>
              <a:t>for Spring  2019</a:t>
            </a:r>
          </a:p>
          <a:p>
            <a:r>
              <a:t>Scrub: </a:t>
            </a:r>
          </a:p>
          <a:p>
            <a:pPr marL="685800" lvl="1" indent="-228600">
              <a:spcBef>
                <a:spcPts val="500"/>
              </a:spcBef>
              <a:defRPr sz="2400"/>
            </a:pPr>
            <a:r>
              <a:t>Entry/Exit Cumulative Values</a:t>
            </a:r>
          </a:p>
          <a:p>
            <a:pPr marL="685800" lvl="1" indent="-228600">
              <a:spcBef>
                <a:spcPts val="500"/>
              </a:spcBef>
              <a:defRPr sz="2400"/>
            </a:pPr>
            <a:r>
              <a:t>Subway Station Locations </a:t>
            </a:r>
          </a:p>
          <a:p>
            <a:r>
              <a:t>Explore: Entries &amp; Exits</a:t>
            </a:r>
          </a:p>
        </p:txBody>
      </p:sp>
      <p:pic>
        <p:nvPicPr>
          <p:cNvPr id="129" name="Picture 3" descr="Picture 3"/>
          <p:cNvPicPr>
            <a:picLocks noChangeAspect="1"/>
          </p:cNvPicPr>
          <p:nvPr/>
        </p:nvPicPr>
        <p:blipFill>
          <a:blip r:embed="rId3"/>
          <a:stretch>
            <a:fillRect/>
          </a:stretch>
        </p:blipFill>
        <p:spPr>
          <a:xfrm>
            <a:off x="5842000" y="0"/>
            <a:ext cx="6350000" cy="68580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prstGeom prst="rect">
            <a:avLst/>
          </a:prstGeom>
        </p:spPr>
        <p:txBody>
          <a:bodyPr/>
          <a:lstStyle>
            <a:lvl1pPr>
              <a:defRPr b="1">
                <a:latin typeface="+mj-lt"/>
                <a:ea typeface="+mj-ea"/>
                <a:cs typeface="+mj-cs"/>
                <a:sym typeface="Calibri"/>
              </a:defRPr>
            </a:lvl1pPr>
          </a:lstStyle>
          <a:p>
            <a:r>
              <a:t>Methods</a:t>
            </a:r>
          </a:p>
        </p:txBody>
      </p:sp>
      <p:sp>
        <p:nvSpPr>
          <p:cNvPr id="134" name="Content Placeholder 2"/>
          <p:cNvSpPr txBox="1">
            <a:spLocks noGrp="1"/>
          </p:cNvSpPr>
          <p:nvPr>
            <p:ph type="body" idx="1"/>
          </p:nvPr>
        </p:nvSpPr>
        <p:spPr>
          <a:xfrm>
            <a:off x="838200" y="1825625"/>
            <a:ext cx="10617200" cy="4351338"/>
          </a:xfrm>
          <a:prstGeom prst="rect">
            <a:avLst/>
          </a:prstGeom>
        </p:spPr>
        <p:txBody>
          <a:bodyPr/>
          <a:lstStyle/>
          <a:p>
            <a:pPr marL="0" indent="0">
              <a:buSzTx/>
              <a:buNone/>
              <a:defRPr u="sng"/>
            </a:pPr>
            <a:r>
              <a:t>Tech Company Locations</a:t>
            </a:r>
          </a:p>
          <a:p>
            <a:pPr marL="0" indent="0">
              <a:buSzTx/>
              <a:buNone/>
            </a:pPr>
            <a:endParaRPr/>
          </a:p>
          <a:p>
            <a:r>
              <a:t>Obtain: Searched addresses of 15 tech companies, </a:t>
            </a:r>
            <a:r>
              <a:rPr i="1"/>
              <a:t>identified by Forbes</a:t>
            </a:r>
          </a:p>
          <a:p>
            <a:r>
              <a:t>Explore: Locations relative to subway stations </a:t>
            </a:r>
          </a:p>
          <a:p>
            <a:pPr marL="0" indent="0">
              <a:buSzTx/>
              <a:buNone/>
            </a:pPr>
            <a:r>
              <a:t>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prstGeom prst="rect">
            <a:avLst/>
          </a:prstGeom>
        </p:spPr>
        <p:txBody>
          <a:bodyPr/>
          <a:lstStyle>
            <a:lvl1pPr>
              <a:defRPr b="1">
                <a:latin typeface="+mj-lt"/>
                <a:ea typeface="+mj-ea"/>
                <a:cs typeface="+mj-cs"/>
                <a:sym typeface="Calibri"/>
              </a:defRPr>
            </a:lvl1pPr>
          </a:lstStyle>
          <a:p>
            <a:r>
              <a:t>Results</a:t>
            </a:r>
          </a:p>
        </p:txBody>
      </p:sp>
      <p:sp>
        <p:nvSpPr>
          <p:cNvPr id="139" name="Content Placeholder 2"/>
          <p:cNvSpPr txBox="1">
            <a:spLocks noGrp="1"/>
          </p:cNvSpPr>
          <p:nvPr>
            <p:ph type="body" idx="1"/>
          </p:nvPr>
        </p:nvSpPr>
        <p:spPr>
          <a:prstGeom prst="rect">
            <a:avLst/>
          </a:prstGeom>
        </p:spPr>
        <p:txBody>
          <a:bodyPr/>
          <a:lstStyle/>
          <a:p>
            <a:pPr marL="217170" indent="-217170" defTabSz="868680">
              <a:spcBef>
                <a:spcPts val="900"/>
              </a:spcBef>
              <a:defRPr sz="2660"/>
            </a:pPr>
            <a:r>
              <a:t>Top XXX Stations by Average Daily Turnstile “Entrances” &amp; Weekday</a:t>
            </a:r>
          </a:p>
          <a:p>
            <a:pPr marL="217170" indent="-217170" defTabSz="868680">
              <a:spcBef>
                <a:spcPts val="900"/>
              </a:spcBef>
              <a:defRPr sz="2660"/>
            </a:pPr>
            <a:endParaRPr/>
          </a:p>
          <a:p>
            <a:pPr marL="217170" indent="-217170" defTabSz="868680">
              <a:spcBef>
                <a:spcPts val="900"/>
              </a:spcBef>
              <a:defRPr sz="2660"/>
            </a:pPr>
            <a:endParaRPr/>
          </a:p>
          <a:p>
            <a:pPr marL="217170" indent="-217170" defTabSz="868680">
              <a:spcBef>
                <a:spcPts val="900"/>
              </a:spcBef>
              <a:defRPr sz="2660"/>
            </a:pPr>
            <a:r>
              <a:t>[Insert image]</a:t>
            </a:r>
          </a:p>
          <a:p>
            <a:pPr marL="217170" indent="-217170" defTabSz="868680">
              <a:spcBef>
                <a:spcPts val="900"/>
              </a:spcBef>
              <a:defRPr sz="2660"/>
            </a:pPr>
            <a:endParaRPr/>
          </a:p>
          <a:p>
            <a:pPr marL="217170" indent="-217170" defTabSz="868680">
              <a:spcBef>
                <a:spcPts val="900"/>
              </a:spcBef>
              <a:defRPr sz="2660"/>
            </a:pPr>
            <a:endParaRPr/>
          </a:p>
          <a:p>
            <a:pPr marL="217170" indent="-217170" defTabSz="868680">
              <a:spcBef>
                <a:spcPts val="900"/>
              </a:spcBef>
              <a:defRPr sz="2660"/>
            </a:pPr>
            <a:r>
              <a:t>Assumptions:</a:t>
            </a:r>
          </a:p>
          <a:p>
            <a:pPr marL="651509" lvl="1" indent="-217170" defTabSz="868680">
              <a:spcBef>
                <a:spcPts val="400"/>
              </a:spcBef>
              <a:defRPr sz="2280"/>
            </a:pPr>
            <a:r>
              <a:t>Every subway rider has an equal likelihood of attending &amp; contributing</a:t>
            </a:r>
          </a:p>
          <a:p>
            <a:pPr marL="651509" lvl="1" indent="-217170" defTabSz="868680">
              <a:spcBef>
                <a:spcPts val="400"/>
              </a:spcBef>
              <a:defRPr sz="2280"/>
            </a:pPr>
            <a:r>
              <a:t>Weekly commuter patterns in Spring 2019 are consistent with Spring 2020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txBox="1">
            <a:spLocks noGrp="1"/>
          </p:cNvSpPr>
          <p:nvPr>
            <p:ph type="title"/>
          </p:nvPr>
        </p:nvSpPr>
        <p:spPr>
          <a:prstGeom prst="rect">
            <a:avLst/>
          </a:prstGeom>
        </p:spPr>
        <p:txBody>
          <a:bodyPr/>
          <a:lstStyle>
            <a:lvl1pPr>
              <a:defRPr b="1">
                <a:latin typeface="+mj-lt"/>
                <a:ea typeface="+mj-ea"/>
                <a:cs typeface="+mj-cs"/>
                <a:sym typeface="Calibri"/>
              </a:defRPr>
            </a:lvl1pPr>
          </a:lstStyle>
          <a:p>
            <a:r>
              <a:t>Results</a:t>
            </a:r>
          </a:p>
        </p:txBody>
      </p:sp>
      <p:sp>
        <p:nvSpPr>
          <p:cNvPr id="144" name="Content Placeholder 2"/>
          <p:cNvSpPr txBox="1">
            <a:spLocks noGrp="1"/>
          </p:cNvSpPr>
          <p:nvPr>
            <p:ph type="body" idx="1"/>
          </p:nvPr>
        </p:nvSpPr>
        <p:spPr>
          <a:prstGeom prst="rect">
            <a:avLst/>
          </a:prstGeom>
        </p:spPr>
        <p:txBody>
          <a:bodyPr/>
          <a:lstStyle/>
          <a:p>
            <a:r>
              <a:t>Map of Stations, Technology Companies, Technology Schools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
          <p:cNvSpPr txBox="1">
            <a:spLocks noGrp="1"/>
          </p:cNvSpPr>
          <p:nvPr>
            <p:ph type="title"/>
          </p:nvPr>
        </p:nvSpPr>
        <p:spPr>
          <a:prstGeom prst="rect">
            <a:avLst/>
          </a:prstGeom>
        </p:spPr>
        <p:txBody>
          <a:bodyPr/>
          <a:lstStyle>
            <a:lvl1pPr>
              <a:defRPr b="1">
                <a:latin typeface="+mj-lt"/>
                <a:ea typeface="+mj-ea"/>
                <a:cs typeface="+mj-cs"/>
                <a:sym typeface="Calibri"/>
              </a:defRPr>
            </a:lvl1pPr>
          </a:lstStyle>
          <a:p>
            <a:r>
              <a:t>Conclusion</a:t>
            </a:r>
          </a:p>
        </p:txBody>
      </p:sp>
      <p:sp>
        <p:nvSpPr>
          <p:cNvPr id="149" name="Content Placeholder 2"/>
          <p:cNvSpPr txBox="1">
            <a:spLocks noGrp="1"/>
          </p:cNvSpPr>
          <p:nvPr>
            <p:ph type="body" idx="1"/>
          </p:nvPr>
        </p:nvSpPr>
        <p:spPr>
          <a:prstGeom prst="rect">
            <a:avLst/>
          </a:prstGeom>
        </p:spPr>
        <p:txBody>
          <a:bodyPr/>
          <a:lstStyle/>
          <a:p>
            <a:r>
              <a:t>Recommendations: </a:t>
            </a:r>
          </a:p>
          <a:p>
            <a:pPr marL="685800" lvl="1" indent="-228600">
              <a:spcBef>
                <a:spcPts val="500"/>
              </a:spcBef>
              <a:defRPr sz="2400"/>
            </a:pPr>
            <a:r>
              <a:t>Weekdays</a:t>
            </a:r>
          </a:p>
          <a:p>
            <a:pPr marL="1143000" lvl="2" indent="-228600">
              <a:spcBef>
                <a:spcPts val="500"/>
              </a:spcBef>
              <a:defRPr sz="2000"/>
            </a:pPr>
            <a:endParaRPr/>
          </a:p>
          <a:p>
            <a:pPr marL="685800" lvl="1" indent="-228600">
              <a:spcBef>
                <a:spcPts val="500"/>
              </a:spcBef>
              <a:defRPr sz="2400"/>
            </a:pPr>
            <a:r>
              <a:t>Optimal stations</a:t>
            </a:r>
          </a:p>
          <a:p>
            <a:pPr marL="1371600" lvl="2" indent="-457200">
              <a:spcBef>
                <a:spcPts val="500"/>
              </a:spcBef>
              <a:buFontTx/>
              <a:buAutoNum type="arabicPeriod"/>
              <a:defRPr sz="2000"/>
            </a:pPr>
            <a:r>
              <a:t>34th St - Penn Station</a:t>
            </a:r>
          </a:p>
          <a:p>
            <a:pPr marL="1371600" lvl="2" indent="-457200">
              <a:spcBef>
                <a:spcPts val="500"/>
              </a:spcBef>
              <a:buFontTx/>
              <a:buAutoNum type="arabicPeriod"/>
              <a:defRPr sz="2000"/>
            </a:pPr>
            <a:r>
              <a:t>42nd St - Grand Central Station</a:t>
            </a:r>
          </a:p>
          <a:p>
            <a:pPr marL="1371600" lvl="2" indent="-457200">
              <a:spcBef>
                <a:spcPts val="500"/>
              </a:spcBef>
              <a:buFontTx/>
              <a:buAutoNum type="arabicPeriod"/>
              <a:defRPr sz="2000"/>
            </a:pPr>
            <a:r>
              <a:t>34th St - Herald Square</a:t>
            </a:r>
          </a:p>
          <a:p>
            <a:pPr marL="1371600" lvl="2" indent="-457200">
              <a:spcBef>
                <a:spcPts val="500"/>
              </a:spcBef>
              <a:buFontTx/>
              <a:buAutoNum type="arabicPeriod"/>
              <a:defRPr sz="2000"/>
            </a:pPr>
            <a:r>
              <a:t>14th St - Union Sq</a:t>
            </a:r>
          </a:p>
          <a:p>
            <a:pPr marL="1371600" lvl="2" indent="-457200">
              <a:spcBef>
                <a:spcPts val="500"/>
              </a:spcBef>
              <a:buFontTx/>
              <a:buAutoNum type="arabicPeriod"/>
              <a:defRPr sz="2000"/>
            </a:pPr>
            <a:r>
              <a:t>42nd St - Times Sq</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txBox="1">
            <a:spLocks noGrp="1"/>
          </p:cNvSpPr>
          <p:nvPr>
            <p:ph type="title"/>
          </p:nvPr>
        </p:nvSpPr>
        <p:spPr>
          <a:prstGeom prst="rect">
            <a:avLst/>
          </a:prstGeom>
        </p:spPr>
        <p:txBody>
          <a:bodyPr/>
          <a:lstStyle>
            <a:lvl1pPr>
              <a:defRPr b="1">
                <a:latin typeface="+mj-lt"/>
                <a:ea typeface="+mj-ea"/>
                <a:cs typeface="+mj-cs"/>
                <a:sym typeface="Calibri"/>
              </a:defRPr>
            </a:lvl1pPr>
          </a:lstStyle>
          <a:p>
            <a:r>
              <a:t>Future Work</a:t>
            </a:r>
          </a:p>
        </p:txBody>
      </p:sp>
      <p:sp>
        <p:nvSpPr>
          <p:cNvPr id="152" name="Content Placeholder 2"/>
          <p:cNvSpPr txBox="1">
            <a:spLocks noGrp="1"/>
          </p:cNvSpPr>
          <p:nvPr>
            <p:ph type="body" sz="half" idx="1"/>
          </p:nvPr>
        </p:nvSpPr>
        <p:spPr>
          <a:xfrm>
            <a:off x="838200" y="1825624"/>
            <a:ext cx="4347258" cy="4841876"/>
          </a:xfrm>
          <a:prstGeom prst="rect">
            <a:avLst/>
          </a:prstGeom>
        </p:spPr>
        <p:txBody>
          <a:bodyPr/>
          <a:lstStyle/>
          <a:p>
            <a:pPr marL="0" indent="0">
              <a:lnSpc>
                <a:spcPct val="72000"/>
              </a:lnSpc>
              <a:buSzTx/>
              <a:buNone/>
              <a:defRPr sz="2300"/>
            </a:pPr>
            <a:r>
              <a:t>Who are these travelers?</a:t>
            </a:r>
          </a:p>
          <a:p>
            <a:pPr marL="0" indent="0">
              <a:lnSpc>
                <a:spcPct val="72000"/>
              </a:lnSpc>
              <a:buSzTx/>
              <a:buNone/>
              <a:defRPr sz="2300"/>
            </a:pPr>
            <a:endParaRPr/>
          </a:p>
          <a:p>
            <a:pPr marL="0" indent="0">
              <a:lnSpc>
                <a:spcPct val="72000"/>
              </a:lnSpc>
              <a:buSzTx/>
              <a:buNone/>
              <a:defRPr sz="2300"/>
            </a:pPr>
            <a:r>
              <a:t>Where are potential contributors located? </a:t>
            </a:r>
          </a:p>
          <a:p>
            <a:pPr marL="0" indent="0">
              <a:lnSpc>
                <a:spcPct val="72000"/>
              </a:lnSpc>
              <a:buSzTx/>
              <a:buNone/>
              <a:defRPr sz="2300"/>
            </a:pPr>
            <a:endParaRPr/>
          </a:p>
          <a:p>
            <a:pPr marL="0" indent="0">
              <a:lnSpc>
                <a:spcPct val="72000"/>
              </a:lnSpc>
              <a:buSzTx/>
              <a:buNone/>
              <a:defRPr sz="2300"/>
            </a:pPr>
            <a:r>
              <a:t>Historical demographic data of past attendees/signups by location—if available</a:t>
            </a:r>
          </a:p>
          <a:p>
            <a:pPr marL="0" indent="0">
              <a:lnSpc>
                <a:spcPct val="72000"/>
              </a:lnSpc>
              <a:buSzTx/>
              <a:buNone/>
              <a:defRPr sz="2300"/>
            </a:pPr>
            <a:endParaRPr/>
          </a:p>
          <a:p>
            <a:pPr marL="0" indent="0">
              <a:lnSpc>
                <a:spcPct val="72000"/>
              </a:lnSpc>
              <a:buSzTx/>
              <a:buNone/>
              <a:defRPr sz="2300"/>
            </a:pPr>
            <a:r>
              <a:t>Tailor recommendations to WTWY resources</a:t>
            </a:r>
          </a:p>
          <a:p>
            <a:pPr marL="0" indent="0">
              <a:lnSpc>
                <a:spcPct val="72000"/>
              </a:lnSpc>
              <a:buSzTx/>
              <a:buNone/>
              <a:defRPr sz="2300"/>
            </a:pPr>
            <a:endParaRPr/>
          </a:p>
          <a:p>
            <a:pPr marL="0" indent="0">
              <a:lnSpc>
                <a:spcPct val="72000"/>
              </a:lnSpc>
              <a:buSzTx/>
              <a:buNone/>
              <a:defRPr sz="2300"/>
            </a:pPr>
            <a:r>
              <a:t>Hourly schedule of subway locations</a:t>
            </a:r>
          </a:p>
        </p:txBody>
      </p:sp>
      <p:pic>
        <p:nvPicPr>
          <p:cNvPr id="153" name="Picture 3" descr="Picture 3"/>
          <p:cNvPicPr>
            <a:picLocks noChangeAspect="1"/>
          </p:cNvPicPr>
          <p:nvPr/>
        </p:nvPicPr>
        <p:blipFill>
          <a:blip r:embed="rId3"/>
          <a:stretch>
            <a:fillRect/>
          </a:stretch>
        </p:blipFill>
        <p:spPr>
          <a:xfrm>
            <a:off x="5185457" y="1458410"/>
            <a:ext cx="7006543" cy="394118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tangle"/>
          <p:cNvSpPr/>
          <p:nvPr/>
        </p:nvSpPr>
        <p:spPr>
          <a:xfrm>
            <a:off x="6199981" y="4024078"/>
            <a:ext cx="5279629" cy="2596481"/>
          </a:xfrm>
          <a:prstGeom prst="rect">
            <a:avLst/>
          </a:prstGeom>
          <a:solidFill>
            <a:schemeClr val="accent5">
              <a:lumOff val="20196"/>
            </a:schemeClr>
          </a:solidFill>
          <a:ln w="6350">
            <a:solidFill>
              <a:schemeClr val="accent5"/>
            </a:solidFill>
            <a:miter/>
          </a:ln>
        </p:spPr>
        <p:txBody>
          <a:bodyPr lIns="45719" rIns="45719" anchor="ctr"/>
          <a:lstStyle/>
          <a:p>
            <a:pPr>
              <a:defRPr>
                <a:solidFill>
                  <a:srgbClr val="FFFFFF"/>
                </a:solidFill>
              </a:defRPr>
            </a:pPr>
            <a:endParaRPr/>
          </a:p>
        </p:txBody>
      </p:sp>
      <p:sp>
        <p:nvSpPr>
          <p:cNvPr id="158" name="Rectangle"/>
          <p:cNvSpPr/>
          <p:nvPr/>
        </p:nvSpPr>
        <p:spPr>
          <a:xfrm>
            <a:off x="6199981" y="2273959"/>
            <a:ext cx="5279629" cy="1565425"/>
          </a:xfrm>
          <a:prstGeom prst="rect">
            <a:avLst/>
          </a:prstGeom>
          <a:solidFill>
            <a:schemeClr val="accent5">
              <a:lumOff val="20196"/>
            </a:schemeClr>
          </a:solidFill>
          <a:ln w="6350">
            <a:solidFill>
              <a:schemeClr val="accent5"/>
            </a:solidFill>
            <a:miter/>
          </a:ln>
        </p:spPr>
        <p:txBody>
          <a:bodyPr lIns="45719" rIns="45719" anchor="ctr"/>
          <a:lstStyle/>
          <a:p>
            <a:pPr>
              <a:defRPr>
                <a:solidFill>
                  <a:srgbClr val="FFFFFF"/>
                </a:solidFill>
              </a:defRPr>
            </a:pPr>
            <a:endParaRPr/>
          </a:p>
        </p:txBody>
      </p:sp>
      <p:sp>
        <p:nvSpPr>
          <p:cNvPr id="159" name="Rectangle"/>
          <p:cNvSpPr/>
          <p:nvPr/>
        </p:nvSpPr>
        <p:spPr>
          <a:xfrm>
            <a:off x="6199981" y="530189"/>
            <a:ext cx="5279629" cy="1565425"/>
          </a:xfrm>
          <a:prstGeom prst="rect">
            <a:avLst/>
          </a:prstGeom>
          <a:solidFill>
            <a:schemeClr val="accent5">
              <a:lumOff val="20196"/>
            </a:schemeClr>
          </a:solidFill>
          <a:ln w="6350">
            <a:solidFill>
              <a:schemeClr val="accent5"/>
            </a:solidFill>
            <a:miter/>
          </a:ln>
        </p:spPr>
        <p:txBody>
          <a:bodyPr lIns="45719" rIns="45719" anchor="ctr"/>
          <a:lstStyle/>
          <a:p>
            <a:pPr>
              <a:defRPr>
                <a:solidFill>
                  <a:srgbClr val="FFFFFF"/>
                </a:solidFill>
              </a:defRPr>
            </a:pPr>
            <a:endParaRPr/>
          </a:p>
        </p:txBody>
      </p:sp>
      <p:sp>
        <p:nvSpPr>
          <p:cNvPr id="160" name="Future Work"/>
          <p:cNvSpPr txBox="1">
            <a:spLocks noGrp="1"/>
          </p:cNvSpPr>
          <p:nvPr>
            <p:ph type="title" idx="4294967295"/>
          </p:nvPr>
        </p:nvSpPr>
        <p:spPr>
          <a:xfrm>
            <a:off x="546100" y="279824"/>
            <a:ext cx="5083622" cy="829768"/>
          </a:xfrm>
          <a:prstGeom prst="rect">
            <a:avLst/>
          </a:prstGeom>
        </p:spPr>
        <p:txBody>
          <a:bodyPr/>
          <a:lstStyle>
            <a:lvl1pPr>
              <a:defRPr b="1">
                <a:latin typeface="+mj-lt"/>
                <a:ea typeface="+mj-ea"/>
                <a:cs typeface="+mj-cs"/>
                <a:sym typeface="Calibri"/>
              </a:defRPr>
            </a:lvl1pPr>
          </a:lstStyle>
          <a:p>
            <a:r>
              <a:rPr dirty="0"/>
              <a:t>Future Work</a:t>
            </a:r>
          </a:p>
        </p:txBody>
      </p:sp>
      <p:pic>
        <p:nvPicPr>
          <p:cNvPr id="161" name="ornate-clock-on-the-underground.jpg" descr="ornate-clock-on-the-underground.jpg"/>
          <p:cNvPicPr>
            <a:picLocks noChangeAspect="1"/>
          </p:cNvPicPr>
          <p:nvPr/>
        </p:nvPicPr>
        <p:blipFill>
          <a:blip r:embed="rId2"/>
          <a:stretch>
            <a:fillRect/>
          </a:stretch>
        </p:blipFill>
        <p:spPr>
          <a:xfrm>
            <a:off x="9581946" y="650120"/>
            <a:ext cx="1767418" cy="1325564"/>
          </a:xfrm>
          <a:prstGeom prst="rect">
            <a:avLst/>
          </a:prstGeom>
          <a:ln w="12700">
            <a:miter lim="400000"/>
          </a:ln>
        </p:spPr>
      </p:pic>
      <p:sp>
        <p:nvSpPr>
          <p:cNvPr id="162" name="Days / Times"/>
          <p:cNvSpPr txBox="1"/>
          <p:nvPr/>
        </p:nvSpPr>
        <p:spPr>
          <a:xfrm>
            <a:off x="6405094" y="1044931"/>
            <a:ext cx="2736774" cy="53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b="1"/>
            </a:lvl1pPr>
          </a:lstStyle>
          <a:p>
            <a:r>
              <a:t>Days / Times</a:t>
            </a:r>
          </a:p>
        </p:txBody>
      </p:sp>
      <p:pic>
        <p:nvPicPr>
          <p:cNvPr id="163" name="mixof women.jpg" descr="mixof women.jpg"/>
          <p:cNvPicPr>
            <a:picLocks noChangeAspect="1"/>
          </p:cNvPicPr>
          <p:nvPr/>
        </p:nvPicPr>
        <p:blipFill>
          <a:blip r:embed="rId3"/>
          <a:stretch>
            <a:fillRect/>
          </a:stretch>
        </p:blipFill>
        <p:spPr>
          <a:xfrm>
            <a:off x="9551330" y="2430245"/>
            <a:ext cx="1767419" cy="1175334"/>
          </a:xfrm>
          <a:prstGeom prst="rect">
            <a:avLst/>
          </a:prstGeom>
          <a:ln w="12700">
            <a:miter lim="400000"/>
          </a:ln>
        </p:spPr>
      </p:pic>
      <p:sp>
        <p:nvSpPr>
          <p:cNvPr id="164" name="Demographics"/>
          <p:cNvSpPr txBox="1"/>
          <p:nvPr/>
        </p:nvSpPr>
        <p:spPr>
          <a:xfrm>
            <a:off x="6419160" y="2788701"/>
            <a:ext cx="2576548" cy="53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000" b="1"/>
            </a:lvl1pPr>
          </a:lstStyle>
          <a:p>
            <a:r>
              <a:t>Demographics</a:t>
            </a:r>
          </a:p>
        </p:txBody>
      </p:sp>
      <p:pic>
        <p:nvPicPr>
          <p:cNvPr id="165" name="twitter.jpeg" descr="twitter.jpeg"/>
          <p:cNvPicPr>
            <a:picLocks noChangeAspect="1"/>
          </p:cNvPicPr>
          <p:nvPr/>
        </p:nvPicPr>
        <p:blipFill>
          <a:blip r:embed="rId4"/>
          <a:stretch>
            <a:fillRect/>
          </a:stretch>
        </p:blipFill>
        <p:spPr>
          <a:xfrm>
            <a:off x="9747808" y="5665728"/>
            <a:ext cx="1032049" cy="829768"/>
          </a:xfrm>
          <a:prstGeom prst="rect">
            <a:avLst/>
          </a:prstGeom>
          <a:ln w="12700">
            <a:miter lim="400000"/>
          </a:ln>
        </p:spPr>
      </p:pic>
      <p:pic>
        <p:nvPicPr>
          <p:cNvPr id="166" name="582px-LinkedIn_Logo.svg.png" descr="582px-LinkedIn_Logo.svg.png"/>
          <p:cNvPicPr>
            <a:picLocks noChangeAspect="1"/>
          </p:cNvPicPr>
          <p:nvPr/>
        </p:nvPicPr>
        <p:blipFill>
          <a:blip r:embed="rId5"/>
          <a:stretch>
            <a:fillRect/>
          </a:stretch>
        </p:blipFill>
        <p:spPr>
          <a:xfrm>
            <a:off x="9380122" y="4987375"/>
            <a:ext cx="1767419" cy="479816"/>
          </a:xfrm>
          <a:prstGeom prst="rect">
            <a:avLst/>
          </a:prstGeom>
          <a:ln w="12700">
            <a:miter lim="400000"/>
          </a:ln>
        </p:spPr>
      </p:pic>
      <p:pic>
        <p:nvPicPr>
          <p:cNvPr id="167" name="2880px-Facebook_New_Logo_(2015).svg.png" descr="2880px-Facebook_New_Logo_(2015).svg.png"/>
          <p:cNvPicPr>
            <a:picLocks noChangeAspect="1"/>
          </p:cNvPicPr>
          <p:nvPr/>
        </p:nvPicPr>
        <p:blipFill>
          <a:blip r:embed="rId6"/>
          <a:stretch>
            <a:fillRect/>
          </a:stretch>
        </p:blipFill>
        <p:spPr>
          <a:xfrm>
            <a:off x="9403026" y="4137659"/>
            <a:ext cx="1731665" cy="651178"/>
          </a:xfrm>
          <a:prstGeom prst="rect">
            <a:avLst/>
          </a:prstGeom>
          <a:ln w="12700">
            <a:miter lim="400000"/>
          </a:ln>
        </p:spPr>
      </p:pic>
      <p:sp>
        <p:nvSpPr>
          <p:cNvPr id="168" name="Tech…"/>
          <p:cNvSpPr txBox="1"/>
          <p:nvPr/>
        </p:nvSpPr>
        <p:spPr>
          <a:xfrm>
            <a:off x="6425076" y="4737062"/>
            <a:ext cx="2026814" cy="98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3000" b="1"/>
            </a:pPr>
            <a:r>
              <a:t>Tech</a:t>
            </a:r>
          </a:p>
          <a:p>
            <a:pPr>
              <a:defRPr sz="3000" b="1"/>
            </a:pPr>
            <a:r>
              <a:t>Companies</a:t>
            </a:r>
          </a:p>
        </p:txBody>
      </p:sp>
      <p:sp>
        <p:nvSpPr>
          <p:cNvPr id="169" name="Target…"/>
          <p:cNvSpPr txBox="1"/>
          <p:nvPr/>
        </p:nvSpPr>
        <p:spPr>
          <a:xfrm>
            <a:off x="546100" y="2186915"/>
            <a:ext cx="1470913" cy="166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3400"/>
            </a:pPr>
            <a:r>
              <a:rPr b="1" dirty="0"/>
              <a:t>Target</a:t>
            </a:r>
          </a:p>
          <a:p>
            <a:pPr>
              <a:defRPr sz="3400"/>
            </a:pPr>
            <a:r>
              <a:rPr b="1" dirty="0"/>
              <a:t>Specific</a:t>
            </a:r>
          </a:p>
          <a:p>
            <a:pPr>
              <a:defRPr sz="3400"/>
            </a:pPr>
            <a:r>
              <a:rPr b="1" dirty="0"/>
              <a:t>Areas</a:t>
            </a:r>
          </a:p>
        </p:txBody>
      </p:sp>
      <p:sp>
        <p:nvSpPr>
          <p:cNvPr id="170" name="Arrow"/>
          <p:cNvSpPr/>
          <p:nvPr/>
        </p:nvSpPr>
        <p:spPr>
          <a:xfrm>
            <a:off x="3950706" y="909706"/>
            <a:ext cx="2008797" cy="806392"/>
          </a:xfrm>
          <a:prstGeom prst="rightArrow">
            <a:avLst>
              <a:gd name="adj1" fmla="val 32000"/>
              <a:gd name="adj2" fmla="val 71006"/>
            </a:avLst>
          </a:prstGeom>
          <a:solidFill>
            <a:schemeClr val="accent1">
              <a:satOff val="-3547"/>
              <a:lumOff val="-10352"/>
            </a:schemeClr>
          </a:solidFill>
          <a:ln w="6350">
            <a:solidFill>
              <a:schemeClr val="accent1"/>
            </a:solidFill>
            <a:miter/>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171" name="Arrow"/>
          <p:cNvSpPr/>
          <p:nvPr/>
        </p:nvSpPr>
        <p:spPr>
          <a:xfrm>
            <a:off x="3950706" y="4824087"/>
            <a:ext cx="2008797" cy="806392"/>
          </a:xfrm>
          <a:prstGeom prst="rightArrow">
            <a:avLst>
              <a:gd name="adj1" fmla="val 32000"/>
              <a:gd name="adj2" fmla="val 71006"/>
            </a:avLst>
          </a:prstGeom>
          <a:solidFill>
            <a:schemeClr val="accent1">
              <a:satOff val="-3547"/>
              <a:lumOff val="-10352"/>
            </a:schemeClr>
          </a:solidFill>
          <a:ln w="6350">
            <a:solidFill>
              <a:schemeClr val="accent1"/>
            </a:solidFill>
            <a:miter/>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172" name="Arrow"/>
          <p:cNvSpPr/>
          <p:nvPr/>
        </p:nvSpPr>
        <p:spPr>
          <a:xfrm>
            <a:off x="3950706" y="2653476"/>
            <a:ext cx="2008797" cy="806391"/>
          </a:xfrm>
          <a:prstGeom prst="rightArrow">
            <a:avLst>
              <a:gd name="adj1" fmla="val 32000"/>
              <a:gd name="adj2" fmla="val 71006"/>
            </a:avLst>
          </a:prstGeom>
          <a:solidFill>
            <a:schemeClr val="accent1">
              <a:satOff val="-3547"/>
              <a:lumOff val="-10352"/>
            </a:schemeClr>
          </a:solidFill>
          <a:ln w="6350">
            <a:solidFill>
              <a:schemeClr val="accent1"/>
            </a:solidFill>
            <a:miter/>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TotalTime>
  <Words>1454</Words>
  <Application>Microsoft Macintosh PowerPoint</Application>
  <PresentationFormat>Widescreen</PresentationFormat>
  <Paragraphs>171</Paragraphs>
  <Slides>16</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Metis Project 1: EDA of MTA Turnstile for WTWY</vt:lpstr>
      <vt:lpstr>Problem</vt:lpstr>
      <vt:lpstr>Methods</vt:lpstr>
      <vt:lpstr>Methods</vt:lpstr>
      <vt:lpstr>Results</vt:lpstr>
      <vt:lpstr>Results</vt:lpstr>
      <vt:lpstr>Conclusion</vt:lpstr>
      <vt:lpstr>Future Work</vt:lpstr>
      <vt:lpstr>Future Work</vt:lpstr>
      <vt:lpstr>NYC Tech Scene</vt:lpstr>
      <vt:lpstr>NYC Tech Scene</vt:lpstr>
      <vt:lpstr>NYC Tech Scene</vt:lpstr>
      <vt:lpstr>NYC Tech Scene</vt:lpstr>
      <vt:lpstr>NYC Tech Scene</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Metis Project 1: EDA of MTA Turnstile for WTWY</dc:title>
  <cp:lastModifiedBy>Steven Kroeger</cp:lastModifiedBy>
  <cp:revision>4</cp:revision>
  <dcterms:modified xsi:type="dcterms:W3CDTF">2019-09-27T15:21:04Z</dcterms:modified>
</cp:coreProperties>
</file>